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71" r:id="rId4"/>
    <p:sldId id="257" r:id="rId5"/>
    <p:sldId id="258" r:id="rId6"/>
    <p:sldId id="259" r:id="rId7"/>
    <p:sldId id="260" r:id="rId8"/>
    <p:sldId id="261" r:id="rId9"/>
    <p:sldId id="263" r:id="rId10"/>
    <p:sldId id="264" r:id="rId11"/>
    <p:sldId id="265" r:id="rId12"/>
    <p:sldId id="266" r:id="rId13"/>
    <p:sldId id="267" r:id="rId14"/>
    <p:sldId id="269" r:id="rId15"/>
    <p:sldId id="268"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D456"/>
    <a:srgbClr val="3A3F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102" d="100"/>
          <a:sy n="102" d="100"/>
        </p:scale>
        <p:origin x="144"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8BA58A-A3D1-4FE7-94D9-777E1F454E6D}" type="slidenum">
              <a:rPr lang="en-GB" smtClean="0"/>
              <a:t>‹#›</a:t>
            </a:fld>
            <a:endParaRPr lang="en-GB" dirty="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b="71333"/>
          <a:stretch/>
        </p:blipFill>
        <p:spPr>
          <a:xfrm>
            <a:off x="0" y="0"/>
            <a:ext cx="12192000" cy="148590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7240" y="5467826"/>
            <a:ext cx="10058400" cy="1346730"/>
          </a:xfrm>
          <a:prstGeom prst="rect">
            <a:avLst/>
          </a:prstGeom>
        </p:spPr>
      </p:pic>
    </p:spTree>
    <p:extLst>
      <p:ext uri="{BB962C8B-B14F-4D97-AF65-F5344CB8AC3E}">
        <p14:creationId xmlns:p14="http://schemas.microsoft.com/office/powerpoint/2010/main" val="110517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8BA58A-A3D1-4FE7-94D9-777E1F454E6D}" type="slidenum">
              <a:rPr lang="en-GB" smtClean="0"/>
              <a:t>‹#›</a:t>
            </a:fld>
            <a:endParaRPr lang="en-GB" dirty="0"/>
          </a:p>
        </p:txBody>
      </p:sp>
    </p:spTree>
    <p:extLst>
      <p:ext uri="{BB962C8B-B14F-4D97-AF65-F5344CB8AC3E}">
        <p14:creationId xmlns:p14="http://schemas.microsoft.com/office/powerpoint/2010/main" val="4231923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8BA58A-A3D1-4FE7-94D9-777E1F454E6D}" type="slidenum">
              <a:rPr lang="en-GB" smtClean="0"/>
              <a:t>‹#›</a:t>
            </a:fld>
            <a:endParaRPr lang="en-GB" dirty="0"/>
          </a:p>
        </p:txBody>
      </p:sp>
    </p:spTree>
    <p:extLst>
      <p:ext uri="{BB962C8B-B14F-4D97-AF65-F5344CB8AC3E}">
        <p14:creationId xmlns:p14="http://schemas.microsoft.com/office/powerpoint/2010/main" val="11659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8BA58A-A3D1-4FE7-94D9-777E1F454E6D}" type="slidenum">
              <a:rPr lang="en-GB" smtClean="0"/>
              <a:t>‹#›</a:t>
            </a:fld>
            <a:endParaRPr lang="en-GB" dirty="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b="71333"/>
          <a:stretch/>
        </p:blipFill>
        <p:spPr>
          <a:xfrm>
            <a:off x="0" y="0"/>
            <a:ext cx="12192000" cy="148590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7240" y="5467826"/>
            <a:ext cx="10058400" cy="1346730"/>
          </a:xfrm>
          <a:prstGeom prst="rect">
            <a:avLst/>
          </a:prstGeom>
        </p:spPr>
      </p:pic>
    </p:spTree>
    <p:extLst>
      <p:ext uri="{BB962C8B-B14F-4D97-AF65-F5344CB8AC3E}">
        <p14:creationId xmlns:p14="http://schemas.microsoft.com/office/powerpoint/2010/main" val="1288107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8BA58A-A3D1-4FE7-94D9-777E1F454E6D}" type="slidenum">
              <a:rPr lang="en-GB" smtClean="0"/>
              <a:t>‹#›</a:t>
            </a:fld>
            <a:endParaRPr lang="en-GB" dirty="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b="71333"/>
          <a:stretch/>
        </p:blipFill>
        <p:spPr>
          <a:xfrm>
            <a:off x="0" y="0"/>
            <a:ext cx="12192000" cy="148590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7240" y="5467826"/>
            <a:ext cx="10058400" cy="1346730"/>
          </a:xfrm>
          <a:prstGeom prst="rect">
            <a:avLst/>
          </a:prstGeom>
        </p:spPr>
      </p:pic>
    </p:spTree>
    <p:extLst>
      <p:ext uri="{BB962C8B-B14F-4D97-AF65-F5344CB8AC3E}">
        <p14:creationId xmlns:p14="http://schemas.microsoft.com/office/powerpoint/2010/main" val="3919856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F8BA58A-A3D1-4FE7-94D9-777E1F454E6D}" type="slidenum">
              <a:rPr lang="en-GB" smtClean="0"/>
              <a:t>‹#›</a:t>
            </a:fld>
            <a:endParaRPr lang="en-GB" dirty="0"/>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b="71333"/>
          <a:stretch/>
        </p:blipFill>
        <p:spPr>
          <a:xfrm>
            <a:off x="0" y="0"/>
            <a:ext cx="12192000" cy="1485900"/>
          </a:xfrm>
          <a:prstGeom prst="rect">
            <a:avLst/>
          </a:prstGeom>
        </p:spPr>
      </p:pic>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7240" y="5467826"/>
            <a:ext cx="10058400" cy="1346730"/>
          </a:xfrm>
          <a:prstGeom prst="rect">
            <a:avLst/>
          </a:prstGeom>
        </p:spPr>
      </p:pic>
    </p:spTree>
    <p:extLst>
      <p:ext uri="{BB962C8B-B14F-4D97-AF65-F5344CB8AC3E}">
        <p14:creationId xmlns:p14="http://schemas.microsoft.com/office/powerpoint/2010/main" val="2912140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F8BA58A-A3D1-4FE7-94D9-777E1F454E6D}" type="slidenum">
              <a:rPr lang="en-GB" smtClean="0"/>
              <a:t>‹#›</a:t>
            </a:fld>
            <a:endParaRPr lang="en-GB" dirty="0"/>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b="71333"/>
          <a:stretch/>
        </p:blipFill>
        <p:spPr>
          <a:xfrm>
            <a:off x="0" y="0"/>
            <a:ext cx="12192000" cy="1485900"/>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7240" y="5467826"/>
            <a:ext cx="10058400" cy="1346730"/>
          </a:xfrm>
          <a:prstGeom prst="rect">
            <a:avLst/>
          </a:prstGeom>
        </p:spPr>
      </p:pic>
    </p:spTree>
    <p:extLst>
      <p:ext uri="{BB962C8B-B14F-4D97-AF65-F5344CB8AC3E}">
        <p14:creationId xmlns:p14="http://schemas.microsoft.com/office/powerpoint/2010/main" val="2498127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F8BA58A-A3D1-4FE7-94D9-777E1F454E6D}" type="slidenum">
              <a:rPr lang="en-GB" smtClean="0"/>
              <a:t>‹#›</a:t>
            </a:fld>
            <a:endParaRPr lang="en-GB" dirty="0"/>
          </a:p>
        </p:txBody>
      </p:sp>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b="71333"/>
          <a:stretch/>
        </p:blipFill>
        <p:spPr>
          <a:xfrm>
            <a:off x="0" y="0"/>
            <a:ext cx="12192000" cy="1485900"/>
          </a:xfrm>
          <a:prstGeom prst="rect">
            <a:avLst/>
          </a:prstGeom>
        </p:spPr>
      </p:pic>
    </p:spTree>
    <p:extLst>
      <p:ext uri="{BB962C8B-B14F-4D97-AF65-F5344CB8AC3E}">
        <p14:creationId xmlns:p14="http://schemas.microsoft.com/office/powerpoint/2010/main" val="254492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F8BA58A-A3D1-4FE7-94D9-777E1F454E6D}" type="slidenum">
              <a:rPr lang="en-GB" smtClean="0"/>
              <a:t>‹#›</a:t>
            </a:fld>
            <a:endParaRPr lang="en-GB" dirty="0"/>
          </a:p>
        </p:txBody>
      </p:sp>
    </p:spTree>
    <p:extLst>
      <p:ext uri="{BB962C8B-B14F-4D97-AF65-F5344CB8AC3E}">
        <p14:creationId xmlns:p14="http://schemas.microsoft.com/office/powerpoint/2010/main" val="1075637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F8BA58A-A3D1-4FE7-94D9-777E1F454E6D}" type="slidenum">
              <a:rPr lang="en-GB" smtClean="0"/>
              <a:t>‹#›</a:t>
            </a:fld>
            <a:endParaRPr lang="en-GB" dirty="0"/>
          </a:p>
        </p:txBody>
      </p:sp>
    </p:spTree>
    <p:extLst>
      <p:ext uri="{BB962C8B-B14F-4D97-AF65-F5344CB8AC3E}">
        <p14:creationId xmlns:p14="http://schemas.microsoft.com/office/powerpoint/2010/main" val="4029170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0C18BF-84EA-4733-B310-E4F52A5D01E9}" type="datetimeFigureOut">
              <a:rPr lang="en-GB" smtClean="0"/>
              <a:t>03/11/2022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F8BA58A-A3D1-4FE7-94D9-777E1F454E6D}" type="slidenum">
              <a:rPr lang="en-GB" smtClean="0"/>
              <a:t>‹#›</a:t>
            </a:fld>
            <a:endParaRPr lang="en-GB" dirty="0"/>
          </a:p>
        </p:txBody>
      </p:sp>
    </p:spTree>
    <p:extLst>
      <p:ext uri="{BB962C8B-B14F-4D97-AF65-F5344CB8AC3E}">
        <p14:creationId xmlns:p14="http://schemas.microsoft.com/office/powerpoint/2010/main" val="3692773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0C18BF-84EA-4733-B310-E4F52A5D01E9}" type="datetimeFigureOut">
              <a:rPr lang="en-GB" smtClean="0"/>
              <a:t>03/11/2022</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8BA58A-A3D1-4FE7-94D9-777E1F454E6D}" type="slidenum">
              <a:rPr lang="en-GB" smtClean="0"/>
              <a:t>‹#›</a:t>
            </a:fld>
            <a:endParaRPr lang="en-GB" dirty="0"/>
          </a:p>
        </p:txBody>
      </p:sp>
    </p:spTree>
    <p:extLst>
      <p:ext uri="{BB962C8B-B14F-4D97-AF65-F5344CB8AC3E}">
        <p14:creationId xmlns:p14="http://schemas.microsoft.com/office/powerpoint/2010/main" val="1433586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hecsu.ac.uk/assets/assets/documents/What_do_graduates_do_2017(1).pdf" TargetMode="External"/><Relationship Id="rId2" Type="http://schemas.openxmlformats.org/officeDocument/2006/relationships/hyperlink" Target="https://luminate.prospects.ac.uk/what-do-graduates-do"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www.gov.uk/"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cost of university</a:t>
            </a:r>
          </a:p>
        </p:txBody>
      </p:sp>
      <p:sp>
        <p:nvSpPr>
          <p:cNvPr id="3" name="Subtitle 2"/>
          <p:cNvSpPr>
            <a:spLocks noGrp="1"/>
          </p:cNvSpPr>
          <p:nvPr>
            <p:ph type="subTitle" idx="1"/>
          </p:nvPr>
        </p:nvSpPr>
        <p:spPr/>
        <p:txBody>
          <a:bodyPr>
            <a:normAutofit/>
          </a:bodyPr>
          <a:lstStyle/>
          <a:p>
            <a:r>
              <a:rPr lang="en-GB" sz="3600" dirty="0"/>
              <a:t>Click when ready</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71333"/>
          <a:stretch/>
        </p:blipFill>
        <p:spPr>
          <a:xfrm>
            <a:off x="0" y="0"/>
            <a:ext cx="12192000" cy="14859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40" y="5467826"/>
            <a:ext cx="10058400" cy="1346730"/>
          </a:xfrm>
          <a:prstGeom prst="rect">
            <a:avLst/>
          </a:prstGeom>
        </p:spPr>
      </p:pic>
      <p:sp>
        <p:nvSpPr>
          <p:cNvPr id="10" name="TextBox 9"/>
          <p:cNvSpPr txBox="1"/>
          <p:nvPr/>
        </p:nvSpPr>
        <p:spPr>
          <a:xfrm>
            <a:off x="3881483" y="5226686"/>
            <a:ext cx="4911537" cy="369332"/>
          </a:xfrm>
          <a:prstGeom prst="rect">
            <a:avLst/>
          </a:prstGeom>
          <a:noFill/>
        </p:spPr>
        <p:txBody>
          <a:bodyPr wrap="none" rtlCol="0">
            <a:spAutoFit/>
          </a:bodyPr>
          <a:lstStyle/>
          <a:p>
            <a:r>
              <a:rPr lang="en-GB" dirty="0"/>
              <a:t>Tuition fees first introduced in the England in 1998</a:t>
            </a:r>
          </a:p>
        </p:txBody>
      </p:sp>
    </p:spTree>
    <p:extLst>
      <p:ext uri="{BB962C8B-B14F-4D97-AF65-F5344CB8AC3E}">
        <p14:creationId xmlns:p14="http://schemas.microsoft.com/office/powerpoint/2010/main" val="2100914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33F6200-75D2-4487-83CA-C4447E7BC4DE}"/>
              </a:ext>
            </a:extLst>
          </p:cNvPr>
          <p:cNvSpPr>
            <a:spLocks noGrp="1"/>
          </p:cNvSpPr>
          <p:nvPr>
            <p:ph type="title"/>
          </p:nvPr>
        </p:nvSpPr>
        <p:spPr>
          <a:xfrm>
            <a:off x="220365" y="918055"/>
            <a:ext cx="8229600" cy="458115"/>
          </a:xfrm>
        </p:spPr>
        <p:txBody>
          <a:bodyPr>
            <a:normAutofit fontScale="90000"/>
          </a:bodyPr>
          <a:lstStyle/>
          <a:p>
            <a:r>
              <a:rPr lang="en-GB" b="1" dirty="0">
                <a:solidFill>
                  <a:schemeClr val="bg1"/>
                </a:solidFill>
              </a:rPr>
              <a:t>Value for money</a:t>
            </a:r>
            <a:endParaRPr lang="en-GB" dirty="0">
              <a:solidFill>
                <a:schemeClr val="bg1"/>
              </a:solidFill>
            </a:endParaRPr>
          </a:p>
        </p:txBody>
      </p:sp>
      <p:sp>
        <p:nvSpPr>
          <p:cNvPr id="5" name="Content Placeholder 2">
            <a:extLst>
              <a:ext uri="{FF2B5EF4-FFF2-40B4-BE49-F238E27FC236}">
                <a16:creationId xmlns:a16="http://schemas.microsoft.com/office/drawing/2014/main" id="{011200AE-31B5-4172-A661-63A1EF898CD6}"/>
              </a:ext>
            </a:extLst>
          </p:cNvPr>
          <p:cNvSpPr>
            <a:spLocks noGrp="1"/>
          </p:cNvSpPr>
          <p:nvPr>
            <p:ph idx="1"/>
          </p:nvPr>
        </p:nvSpPr>
        <p:spPr>
          <a:xfrm>
            <a:off x="448964" y="1600200"/>
            <a:ext cx="11506816" cy="4882900"/>
          </a:xfrm>
        </p:spPr>
        <p:txBody>
          <a:bodyPr>
            <a:normAutofit/>
          </a:bodyPr>
          <a:lstStyle/>
          <a:p>
            <a:pPr>
              <a:spcBef>
                <a:spcPts val="1200"/>
              </a:spcBef>
            </a:pPr>
            <a:r>
              <a:rPr lang="en-GB" b="1" dirty="0"/>
              <a:t>What do you get for your money?</a:t>
            </a:r>
          </a:p>
          <a:p>
            <a:pPr>
              <a:spcBef>
                <a:spcPts val="1200"/>
              </a:spcBef>
            </a:pPr>
            <a:r>
              <a:rPr lang="en-GB" b="1" dirty="0"/>
              <a:t>Number of taught hours. How much teaching is online?</a:t>
            </a:r>
          </a:p>
          <a:p>
            <a:pPr>
              <a:spcBef>
                <a:spcPts val="1200"/>
              </a:spcBef>
            </a:pPr>
            <a:r>
              <a:rPr lang="en-GB" b="1" dirty="0"/>
              <a:t>Any financial support (grants &amp; awards) from the University – specific courses / your personal circumstances etc.</a:t>
            </a:r>
          </a:p>
          <a:p>
            <a:pPr>
              <a:spcBef>
                <a:spcPts val="1200"/>
              </a:spcBef>
            </a:pPr>
            <a:r>
              <a:rPr lang="en-GB" b="1" dirty="0"/>
              <a:t>What is the average degree awarded – many jobs require 2.1. What are the destinations (employment prospects) of students after this course? </a:t>
            </a:r>
          </a:p>
          <a:p>
            <a:pPr>
              <a:spcBef>
                <a:spcPts val="1200"/>
              </a:spcBef>
            </a:pPr>
            <a:r>
              <a:rPr lang="en-GB" b="1" dirty="0"/>
              <a:t>City, small town or campus – living costs – chance of getting a part time job</a:t>
            </a:r>
          </a:p>
          <a:p>
            <a:pPr>
              <a:spcBef>
                <a:spcPts val="1200"/>
              </a:spcBef>
            </a:pPr>
            <a:r>
              <a:rPr lang="en-GB" b="1" dirty="0"/>
              <a:t>Cost of travel to your home</a:t>
            </a:r>
          </a:p>
        </p:txBody>
      </p:sp>
    </p:spTree>
    <p:extLst>
      <p:ext uri="{BB962C8B-B14F-4D97-AF65-F5344CB8AC3E}">
        <p14:creationId xmlns:p14="http://schemas.microsoft.com/office/powerpoint/2010/main" val="2011729337"/>
      </p:ext>
    </p:extLst>
  </p:cSld>
  <p:clrMapOvr>
    <a:masterClrMapping/>
  </p:clrMapOvr>
  <mc:AlternateContent xmlns:mc="http://schemas.openxmlformats.org/markup-compatibility/2006" xmlns:p14="http://schemas.microsoft.com/office/powerpoint/2010/main">
    <mc:Choice Requires="p14">
      <p:transition spd="slow" p14:dur="2000" advTm="167854"/>
    </mc:Choice>
    <mc:Fallback xmlns="">
      <p:transition spd="slow" advTm="167854"/>
    </mc:Fallback>
  </mc:AlternateContent>
  <p:extLst>
    <p:ext uri="{E180D4A7-C9FB-4DFB-919C-405C955672EB}">
      <p14:showEvtLst xmlns:p14="http://schemas.microsoft.com/office/powerpoint/2010/main">
        <p14:playEvt time="0" objId="2"/>
        <p14:stopEvt time="165944" objId="2"/>
      </p14:showEvtLst>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CC1BF22-4993-4BDC-ADBB-B0ADB0F519E6}"/>
              </a:ext>
            </a:extLst>
          </p:cNvPr>
          <p:cNvSpPr>
            <a:spLocks noGrp="1"/>
          </p:cNvSpPr>
          <p:nvPr>
            <p:ph sz="half" idx="1"/>
          </p:nvPr>
        </p:nvSpPr>
        <p:spPr>
          <a:xfrm>
            <a:off x="391350" y="1723046"/>
            <a:ext cx="6375209" cy="4525963"/>
          </a:xfrm>
        </p:spPr>
        <p:txBody>
          <a:bodyPr/>
          <a:lstStyle/>
          <a:p>
            <a:pPr>
              <a:spcBef>
                <a:spcPts val="1800"/>
              </a:spcBef>
            </a:pPr>
            <a:r>
              <a:rPr lang="en-GB" b="1" dirty="0">
                <a:solidFill>
                  <a:schemeClr val="bg1"/>
                </a:solidFill>
              </a:rPr>
              <a:t>Salaries – National Careers Service</a:t>
            </a:r>
          </a:p>
          <a:p>
            <a:pPr>
              <a:spcBef>
                <a:spcPts val="1800"/>
              </a:spcBef>
            </a:pPr>
            <a:r>
              <a:rPr lang="en-GB" b="1" dirty="0">
                <a:solidFill>
                  <a:schemeClr val="bg1"/>
                </a:solidFill>
                <a:hlinkClick r:id="rId2">
                  <a:extLst>
                    <a:ext uri="{A12FA001-AC4F-418D-AE19-62706E023703}">
                      <ahyp:hlinkClr xmlns:ahyp="http://schemas.microsoft.com/office/drawing/2018/hyperlinkcolor" val="tx"/>
                    </a:ext>
                  </a:extLst>
                </a:hlinkClick>
              </a:rPr>
              <a:t>https://luminate.prospects.ac.uk/what-do-graduates-do</a:t>
            </a:r>
            <a:endParaRPr lang="en-GB" b="1" dirty="0">
              <a:solidFill>
                <a:schemeClr val="bg1"/>
              </a:solidFill>
            </a:endParaRPr>
          </a:p>
          <a:p>
            <a:pPr>
              <a:spcBef>
                <a:spcPts val="1800"/>
              </a:spcBef>
            </a:pPr>
            <a:r>
              <a:rPr lang="en-GB" b="1" dirty="0">
                <a:solidFill>
                  <a:schemeClr val="bg1"/>
                </a:solidFill>
                <a:hlinkClick r:id="rId3">
                  <a:extLst>
                    <a:ext uri="{A12FA001-AC4F-418D-AE19-62706E023703}">
                      <ahyp:hlinkClr xmlns:ahyp="http://schemas.microsoft.com/office/drawing/2018/hyperlinkcolor" val="tx"/>
                    </a:ext>
                  </a:extLst>
                </a:hlinkClick>
              </a:rPr>
              <a:t>https://www.hecsu.ac.uk/assets/assets/documents/What_do_graduates_do_2017(1).pdf</a:t>
            </a:r>
            <a:endParaRPr lang="en-GB" b="1" dirty="0">
              <a:solidFill>
                <a:schemeClr val="bg1"/>
              </a:solidFill>
            </a:endParaRPr>
          </a:p>
          <a:p>
            <a:endParaRPr lang="en-GB" b="1" dirty="0">
              <a:solidFill>
                <a:schemeClr val="bg1"/>
              </a:solidFill>
            </a:endParaRPr>
          </a:p>
        </p:txBody>
      </p:sp>
      <p:pic>
        <p:nvPicPr>
          <p:cNvPr id="5" name="Content Placeholder 7">
            <a:extLst>
              <a:ext uri="{FF2B5EF4-FFF2-40B4-BE49-F238E27FC236}">
                <a16:creationId xmlns:a16="http://schemas.microsoft.com/office/drawing/2014/main" id="{8A286965-8757-4216-B16F-7E896C0657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3706" y="2210202"/>
            <a:ext cx="4169194" cy="2774409"/>
          </a:xfrm>
          <a:prstGeom prst="rect">
            <a:avLst/>
          </a:prstGeom>
        </p:spPr>
      </p:pic>
      <p:sp>
        <p:nvSpPr>
          <p:cNvPr id="6" name="Rectangle 5">
            <a:extLst>
              <a:ext uri="{FF2B5EF4-FFF2-40B4-BE49-F238E27FC236}">
                <a16:creationId xmlns:a16="http://schemas.microsoft.com/office/drawing/2014/main" id="{30CD0AA8-0107-4D9D-AFCA-335AEFEF6B95}"/>
              </a:ext>
            </a:extLst>
          </p:cNvPr>
          <p:cNvSpPr/>
          <p:nvPr/>
        </p:nvSpPr>
        <p:spPr>
          <a:xfrm>
            <a:off x="391351" y="1417637"/>
            <a:ext cx="10878629" cy="584775"/>
          </a:xfrm>
          <a:prstGeom prst="rect">
            <a:avLst/>
          </a:prstGeom>
        </p:spPr>
        <p:txBody>
          <a:bodyPr wrap="square">
            <a:spAutoFit/>
          </a:bodyPr>
          <a:lstStyle/>
          <a:p>
            <a:pPr algn="r"/>
            <a:r>
              <a:rPr lang="en-GB" sz="3200" b="1" dirty="0"/>
              <a:t>Employability / destinations /graduate prospects</a:t>
            </a:r>
          </a:p>
        </p:txBody>
      </p:sp>
    </p:spTree>
    <p:extLst>
      <p:ext uri="{BB962C8B-B14F-4D97-AF65-F5344CB8AC3E}">
        <p14:creationId xmlns:p14="http://schemas.microsoft.com/office/powerpoint/2010/main" val="3124176749"/>
      </p:ext>
    </p:extLst>
  </p:cSld>
  <p:clrMapOvr>
    <a:masterClrMapping/>
  </p:clrMapOvr>
  <mc:AlternateContent xmlns:mc="http://schemas.openxmlformats.org/markup-compatibility/2006" xmlns:p14="http://schemas.microsoft.com/office/powerpoint/2010/main">
    <mc:Choice Requires="p14">
      <p:transition spd="slow" p14:dur="2000" advTm="22503"/>
    </mc:Choice>
    <mc:Fallback xmlns="">
      <p:transition spd="slow" advTm="22503"/>
    </mc:Fallback>
  </mc:AlternateContent>
  <p:extLst>
    <p:ext uri="{E180D4A7-C9FB-4DFB-919C-405C955672EB}">
      <p14:showEvtLst xmlns:p14="http://schemas.microsoft.com/office/powerpoint/2010/main">
        <p14:playEvt time="0" objId="2"/>
        <p14:stopEvt time="18731" objId="2"/>
      </p14:showEvtLst>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A783BCB-84C9-46EC-9F69-B6BF53031BD1}"/>
              </a:ext>
            </a:extLst>
          </p:cNvPr>
          <p:cNvSpPr>
            <a:spLocks noGrp="1"/>
          </p:cNvSpPr>
          <p:nvPr>
            <p:ph type="title"/>
          </p:nvPr>
        </p:nvSpPr>
        <p:spPr>
          <a:xfrm>
            <a:off x="457199" y="1749245"/>
            <a:ext cx="10433957" cy="458115"/>
          </a:xfrm>
        </p:spPr>
        <p:txBody>
          <a:bodyPr>
            <a:normAutofit fontScale="90000"/>
          </a:bodyPr>
          <a:lstStyle/>
          <a:p>
            <a:r>
              <a:rPr lang="en-GB" dirty="0"/>
              <a:t>Factors when choosing the best value courses</a:t>
            </a:r>
          </a:p>
        </p:txBody>
      </p:sp>
      <p:sp>
        <p:nvSpPr>
          <p:cNvPr id="4" name="Content Placeholder 2">
            <a:extLst>
              <a:ext uri="{FF2B5EF4-FFF2-40B4-BE49-F238E27FC236}">
                <a16:creationId xmlns:a16="http://schemas.microsoft.com/office/drawing/2014/main" id="{375E3967-9D16-40A9-B88F-E8BA7E9006E8}"/>
              </a:ext>
            </a:extLst>
          </p:cNvPr>
          <p:cNvSpPr txBox="1">
            <a:spLocks/>
          </p:cNvSpPr>
          <p:nvPr/>
        </p:nvSpPr>
        <p:spPr>
          <a:xfrm>
            <a:off x="420593" y="2530929"/>
            <a:ext cx="11156364" cy="408214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 The FEES – many university charge similar fees but the cost of student accommodation can vary.</a:t>
            </a:r>
          </a:p>
          <a:p>
            <a:pPr marL="0" indent="0">
              <a:buFont typeface="Arial" panose="020B0604020202020204" pitchFamily="34" charset="0"/>
              <a:buNone/>
            </a:pPr>
            <a:r>
              <a:rPr lang="en-GB" dirty="0"/>
              <a:t>Location – Accommodation and other costs could be less on a campus than in a city. Travel costs to university.</a:t>
            </a:r>
          </a:p>
          <a:p>
            <a:pPr marL="0" indent="0">
              <a:buFont typeface="Arial" panose="020B0604020202020204" pitchFamily="34" charset="0"/>
              <a:buNone/>
            </a:pPr>
            <a:r>
              <a:rPr lang="en-GB" dirty="0"/>
              <a:t>Look at the destination stats for the course at each university – do graduates get jobs in the area of study?</a:t>
            </a:r>
          </a:p>
          <a:p>
            <a:pPr marL="0" indent="0">
              <a:buFont typeface="Arial" panose="020B0604020202020204" pitchFamily="34" charset="0"/>
              <a:buNone/>
            </a:pPr>
            <a:r>
              <a:rPr lang="en-GB" dirty="0"/>
              <a:t>Do they offer the sports or other facilities you are keen on?</a:t>
            </a:r>
          </a:p>
          <a:p>
            <a:pPr marL="0" indent="0">
              <a:buFont typeface="Arial" panose="020B0604020202020204" pitchFamily="34" charset="0"/>
              <a:buNone/>
            </a:pPr>
            <a:r>
              <a:rPr lang="en-GB" dirty="0"/>
              <a:t>In non Covid times how much face to face tuition is available?</a:t>
            </a:r>
          </a:p>
          <a:p>
            <a:pPr marL="0" indent="0">
              <a:buFont typeface="Arial" panose="020B0604020202020204" pitchFamily="34" charset="0"/>
              <a:buNone/>
            </a:pPr>
            <a:endParaRPr lang="en-GB" dirty="0"/>
          </a:p>
        </p:txBody>
      </p:sp>
    </p:spTree>
    <p:extLst>
      <p:ext uri="{BB962C8B-B14F-4D97-AF65-F5344CB8AC3E}">
        <p14:creationId xmlns:p14="http://schemas.microsoft.com/office/powerpoint/2010/main" val="4214884589"/>
      </p:ext>
    </p:extLst>
  </p:cSld>
  <p:clrMapOvr>
    <a:masterClrMapping/>
  </p:clrMapOvr>
  <mc:AlternateContent xmlns:mc="http://schemas.openxmlformats.org/markup-compatibility/2006" xmlns:p14="http://schemas.microsoft.com/office/powerpoint/2010/main">
    <mc:Choice Requires="p14">
      <p:transition spd="slow" p14:dur="2000" advTm="66263"/>
    </mc:Choice>
    <mc:Fallback xmlns="">
      <p:transition spd="slow" advTm="66263"/>
    </mc:Fallback>
  </mc:AlternateContent>
  <p:extLst>
    <p:ext uri="{E180D4A7-C9FB-4DFB-919C-405C955672EB}">
      <p14:showEvtLst xmlns:p14="http://schemas.microsoft.com/office/powerpoint/2010/main">
        <p14:playEvt time="1" objId="2"/>
        <p14:stopEvt time="64710" objId="2"/>
      </p14:showEvtLst>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57DF2E8-359F-418A-8039-EFEE5EFCEC24}"/>
              </a:ext>
            </a:extLst>
          </p:cNvPr>
          <p:cNvSpPr>
            <a:spLocks noGrp="1"/>
          </p:cNvSpPr>
          <p:nvPr>
            <p:ph type="title"/>
          </p:nvPr>
        </p:nvSpPr>
        <p:spPr>
          <a:xfrm>
            <a:off x="448965" y="1596540"/>
            <a:ext cx="8229600" cy="532180"/>
          </a:xfrm>
        </p:spPr>
        <p:txBody>
          <a:bodyPr>
            <a:normAutofit fontScale="90000"/>
          </a:bodyPr>
          <a:lstStyle/>
          <a:p>
            <a:r>
              <a:rPr lang="en-GB" dirty="0"/>
              <a:t>Other jobs with this degree</a:t>
            </a:r>
          </a:p>
        </p:txBody>
      </p:sp>
      <p:sp>
        <p:nvSpPr>
          <p:cNvPr id="4" name="Text Placeholder 2">
            <a:extLst>
              <a:ext uri="{FF2B5EF4-FFF2-40B4-BE49-F238E27FC236}">
                <a16:creationId xmlns:a16="http://schemas.microsoft.com/office/drawing/2014/main" id="{66296D61-29AF-4CF0-B445-A30A9DBFBF14}"/>
              </a:ext>
            </a:extLst>
          </p:cNvPr>
          <p:cNvSpPr txBox="1">
            <a:spLocks/>
          </p:cNvSpPr>
          <p:nvPr/>
        </p:nvSpPr>
        <p:spPr>
          <a:xfrm>
            <a:off x="448965" y="2188317"/>
            <a:ext cx="4040188" cy="6397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Business</a:t>
            </a:r>
          </a:p>
        </p:txBody>
      </p:sp>
      <p:sp>
        <p:nvSpPr>
          <p:cNvPr id="5" name="Content Placeholder 3">
            <a:extLst>
              <a:ext uri="{FF2B5EF4-FFF2-40B4-BE49-F238E27FC236}">
                <a16:creationId xmlns:a16="http://schemas.microsoft.com/office/drawing/2014/main" id="{E675E9FC-B18B-423C-8DE9-A9A79586FFCB}"/>
              </a:ext>
            </a:extLst>
          </p:cNvPr>
          <p:cNvSpPr txBox="1">
            <a:spLocks/>
          </p:cNvSpPr>
          <p:nvPr/>
        </p:nvSpPr>
        <p:spPr>
          <a:xfrm>
            <a:off x="448965" y="2818180"/>
            <a:ext cx="4040188" cy="30350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Many businesses recruit graduates from any discipline</a:t>
            </a:r>
          </a:p>
          <a:p>
            <a:pPr lvl="1"/>
            <a:endParaRPr lang="en-GB" dirty="0"/>
          </a:p>
        </p:txBody>
      </p:sp>
      <p:sp>
        <p:nvSpPr>
          <p:cNvPr id="6" name="Text Placeholder 4">
            <a:extLst>
              <a:ext uri="{FF2B5EF4-FFF2-40B4-BE49-F238E27FC236}">
                <a16:creationId xmlns:a16="http://schemas.microsoft.com/office/drawing/2014/main" id="{537EDBE2-FD2E-4010-ACCD-728C0D8A1054}"/>
              </a:ext>
            </a:extLst>
          </p:cNvPr>
          <p:cNvSpPr txBox="1">
            <a:spLocks/>
          </p:cNvSpPr>
          <p:nvPr/>
        </p:nvSpPr>
        <p:spPr>
          <a:xfrm>
            <a:off x="4636790" y="2188317"/>
            <a:ext cx="6401324" cy="6397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can I do with ……..(degree name)?</a:t>
            </a:r>
          </a:p>
        </p:txBody>
      </p:sp>
      <p:sp>
        <p:nvSpPr>
          <p:cNvPr id="7" name="Content Placeholder 3">
            <a:extLst>
              <a:ext uri="{FF2B5EF4-FFF2-40B4-BE49-F238E27FC236}">
                <a16:creationId xmlns:a16="http://schemas.microsoft.com/office/drawing/2014/main" id="{061A8335-DCF8-4D33-B6EA-3CF4FA858C2C}"/>
              </a:ext>
            </a:extLst>
          </p:cNvPr>
          <p:cNvSpPr txBox="1">
            <a:spLocks/>
          </p:cNvSpPr>
          <p:nvPr/>
        </p:nvSpPr>
        <p:spPr>
          <a:xfrm>
            <a:off x="4572000" y="2887676"/>
            <a:ext cx="4040188" cy="303505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None/>
            </a:pPr>
            <a:r>
              <a:rPr lang="en-GB" dirty="0">
                <a:solidFill>
                  <a:schemeClr val="tx1"/>
                </a:solidFill>
              </a:rPr>
              <a:t>Main sites</a:t>
            </a:r>
          </a:p>
          <a:p>
            <a:r>
              <a:rPr lang="en-GB" dirty="0">
                <a:solidFill>
                  <a:schemeClr val="tx1"/>
                </a:solidFill>
              </a:rPr>
              <a:t>Prospects.ac.uk</a:t>
            </a:r>
          </a:p>
          <a:p>
            <a:r>
              <a:rPr lang="en-GB" dirty="0">
                <a:solidFill>
                  <a:schemeClr val="tx1"/>
                </a:solidFill>
              </a:rPr>
              <a:t>Kent.ac.uk</a:t>
            </a:r>
          </a:p>
          <a:p>
            <a:r>
              <a:rPr lang="en-GB" dirty="0">
                <a:solidFill>
                  <a:schemeClr val="tx1"/>
                </a:solidFill>
              </a:rPr>
              <a:t>Professional body</a:t>
            </a:r>
          </a:p>
          <a:p>
            <a:endParaRPr lang="en-GB" dirty="0">
              <a:solidFill>
                <a:schemeClr val="tx1"/>
              </a:solidFill>
            </a:endParaRPr>
          </a:p>
        </p:txBody>
      </p:sp>
    </p:spTree>
    <p:extLst>
      <p:ext uri="{BB962C8B-B14F-4D97-AF65-F5344CB8AC3E}">
        <p14:creationId xmlns:p14="http://schemas.microsoft.com/office/powerpoint/2010/main" val="627343880"/>
      </p:ext>
    </p:extLst>
  </p:cSld>
  <p:clrMapOvr>
    <a:masterClrMapping/>
  </p:clrMapOvr>
  <mc:AlternateContent xmlns:mc="http://schemas.openxmlformats.org/markup-compatibility/2006" xmlns:p14="http://schemas.microsoft.com/office/powerpoint/2010/main">
    <mc:Choice Requires="p14">
      <p:transition spd="slow" p14:dur="2000" advTm="71751"/>
    </mc:Choice>
    <mc:Fallback xmlns="">
      <p:transition spd="slow" advTm="71751"/>
    </mc:Fallback>
  </mc:AlternateContent>
  <p:extLst>
    <p:ext uri="{E180D4A7-C9FB-4DFB-919C-405C955672EB}">
      <p14:showEvtLst xmlns:p14="http://schemas.microsoft.com/office/powerpoint/2010/main">
        <p14:playEvt time="0" objId="2"/>
        <p14:stopEvt time="70482" objId="2"/>
      </p14:showEvtLst>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latin typeface="Adobe Gothic Std B" panose="020B0800000000000000" pitchFamily="34" charset="-128"/>
                <a:ea typeface="Adobe Gothic Std B" panose="020B0800000000000000" pitchFamily="34" charset="-128"/>
              </a:rPr>
              <a:t>Alternatives to university</a:t>
            </a:r>
          </a:p>
        </p:txBody>
      </p:sp>
      <p:sp>
        <p:nvSpPr>
          <p:cNvPr id="3" name="Content Placeholder 2">
            <a:extLst>
              <a:ext uri="{FF2B5EF4-FFF2-40B4-BE49-F238E27FC236}">
                <a16:creationId xmlns:a16="http://schemas.microsoft.com/office/drawing/2014/main" id="{375E3967-9D16-40A9-B88F-E8BA7E9006E8}"/>
              </a:ext>
            </a:extLst>
          </p:cNvPr>
          <p:cNvSpPr txBox="1">
            <a:spLocks/>
          </p:cNvSpPr>
          <p:nvPr/>
        </p:nvSpPr>
        <p:spPr>
          <a:xfrm>
            <a:off x="420593" y="2530929"/>
            <a:ext cx="11156364" cy="408214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 Degree Apprenticeships – apply to an employer with a vacancy. You work and train. You are employed and paid a salary. You gain a relevant degree (BA, BSc etc.). You may gain extra work based qualifications. THE EMPLOYER PAYS YOUR UNIVERSITY FEES.</a:t>
            </a:r>
          </a:p>
          <a:p>
            <a:pPr marL="0" indent="0">
              <a:buFont typeface="Arial" panose="020B0604020202020204" pitchFamily="34" charset="0"/>
              <a:buNone/>
            </a:pPr>
            <a:r>
              <a:rPr lang="en-GB" dirty="0"/>
              <a:t>Employment – this may include training and qualifications.</a:t>
            </a:r>
          </a:p>
          <a:p>
            <a:pPr marL="0" indent="0">
              <a:buFont typeface="Arial" panose="020B0604020202020204" pitchFamily="34" charset="0"/>
              <a:buNone/>
            </a:pPr>
            <a:r>
              <a:rPr lang="en-GB" dirty="0"/>
              <a:t>Study at a college. You may have fees to pay – check as it will depend on the course you want.</a:t>
            </a:r>
          </a:p>
          <a:p>
            <a:pPr marL="0" indent="0">
              <a:buFont typeface="Arial" panose="020B0604020202020204" pitchFamily="34" charset="0"/>
              <a:buNone/>
            </a:pPr>
            <a:endParaRPr lang="en-GB" dirty="0"/>
          </a:p>
        </p:txBody>
      </p:sp>
    </p:spTree>
    <p:extLst>
      <p:ext uri="{BB962C8B-B14F-4D97-AF65-F5344CB8AC3E}">
        <p14:creationId xmlns:p14="http://schemas.microsoft.com/office/powerpoint/2010/main" val="3760804502"/>
      </p:ext>
    </p:extLst>
  </p:cSld>
  <p:clrMapOvr>
    <a:masterClrMapping/>
  </p:clrMapOvr>
  <mc:AlternateContent xmlns:mc="http://schemas.openxmlformats.org/markup-compatibility/2006" xmlns:p14="http://schemas.microsoft.com/office/powerpoint/2010/main">
    <mc:Choice Requires="p14">
      <p:transition spd="slow" p14:dur="2000" advTm="81359"/>
    </mc:Choice>
    <mc:Fallback xmlns="">
      <p:transition spd="slow" advTm="81359"/>
    </mc:Fallback>
  </mc:AlternateContent>
  <p:extLst>
    <p:ext uri="{E180D4A7-C9FB-4DFB-919C-405C955672EB}">
      <p14:showEvtLst xmlns:p14="http://schemas.microsoft.com/office/powerpoint/2010/main">
        <p14:playEvt time="0" objId="4"/>
        <p14:stopEvt time="79862" objId="4"/>
      </p14:showEvtLst>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C678E6-EC33-4F07-B20E-B62E5CBC26C3}"/>
              </a:ext>
            </a:extLst>
          </p:cNvPr>
          <p:cNvSpPr txBox="1">
            <a:spLocks/>
          </p:cNvSpPr>
          <p:nvPr/>
        </p:nvSpPr>
        <p:spPr>
          <a:xfrm>
            <a:off x="884418" y="2090057"/>
            <a:ext cx="9451567" cy="434340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Remember you can have a careers interview to discuss all your options.</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University.</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Degree Apprenticeships</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Employment</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Ask your form tutor to book an interview.</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p:txBody>
      </p:sp>
    </p:spTree>
    <p:extLst>
      <p:ext uri="{BB962C8B-B14F-4D97-AF65-F5344CB8AC3E}">
        <p14:creationId xmlns:p14="http://schemas.microsoft.com/office/powerpoint/2010/main" val="1493075951"/>
      </p:ext>
    </p:extLst>
  </p:cSld>
  <p:clrMapOvr>
    <a:masterClrMapping/>
  </p:clrMapOvr>
  <mc:AlternateContent xmlns:mc="http://schemas.openxmlformats.org/markup-compatibility/2006" xmlns:p14="http://schemas.microsoft.com/office/powerpoint/2010/main">
    <mc:Choice Requires="p14">
      <p:transition spd="slow" p14:dur="2000" advTm="13504"/>
    </mc:Choice>
    <mc:Fallback xmlns="">
      <p:transition spd="slow" advTm="13504"/>
    </mc:Fallback>
  </mc:AlternateContent>
  <p:extLst>
    <p:ext uri="{E180D4A7-C9FB-4DFB-919C-405C955672EB}">
      <p14:showEvtLst xmlns:p14="http://schemas.microsoft.com/office/powerpoint/2010/main">
        <p14:playEvt time="1" objId="2"/>
        <p14:stopEvt time="12029" objId="2"/>
      </p14:showEvtLst>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3C678E6-EC33-4F07-B20E-B62E5CBC26C3}"/>
              </a:ext>
            </a:extLst>
          </p:cNvPr>
          <p:cNvSpPr txBox="1">
            <a:spLocks/>
          </p:cNvSpPr>
          <p:nvPr/>
        </p:nvSpPr>
        <p:spPr>
          <a:xfrm>
            <a:off x="884418" y="1551214"/>
            <a:ext cx="10251668" cy="488224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Remember you can have a careers interview to discuss all your options.</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University.</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Degree Apprenticeships</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Employment</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a:p>
            <a:pPr marL="0" indent="0">
              <a:buFont typeface="Arial" panose="020B0604020202020204" pitchFamily="34" charset="0"/>
              <a:buNone/>
            </a:pPr>
            <a:r>
              <a:rPr lang="en-GB" sz="2400" dirty="0">
                <a:solidFill>
                  <a:srgbClr val="000000"/>
                </a:solidFill>
                <a:latin typeface="Adobe Gothic Std B" panose="020B0800000000000000" pitchFamily="34" charset="-128"/>
                <a:ea typeface="Adobe Gothic Std B" panose="020B0800000000000000" pitchFamily="34" charset="-128"/>
              </a:rPr>
              <a:t>Ask your form tutor to book an interview.</a:t>
            </a:r>
          </a:p>
          <a:p>
            <a:pPr marL="0" indent="0">
              <a:buFont typeface="Arial" panose="020B0604020202020204" pitchFamily="34" charset="0"/>
              <a:buNone/>
            </a:pPr>
            <a:endParaRPr lang="en-GB" sz="2400" dirty="0">
              <a:solidFill>
                <a:srgbClr val="000000"/>
              </a:solidFill>
              <a:latin typeface="Adobe Gothic Std B" panose="020B0800000000000000" pitchFamily="34" charset="-128"/>
              <a:ea typeface="Adobe Gothic Std B" panose="020B0800000000000000" pitchFamily="34" charset="-128"/>
            </a:endParaRPr>
          </a:p>
        </p:txBody>
      </p:sp>
    </p:spTree>
    <p:extLst>
      <p:ext uri="{BB962C8B-B14F-4D97-AF65-F5344CB8AC3E}">
        <p14:creationId xmlns:p14="http://schemas.microsoft.com/office/powerpoint/2010/main" val="3639787262"/>
      </p:ext>
    </p:extLst>
  </p:cSld>
  <p:clrMapOvr>
    <a:masterClrMapping/>
  </p:clrMapOvr>
  <mc:AlternateContent xmlns:mc="http://schemas.openxmlformats.org/markup-compatibility/2006" xmlns:p14="http://schemas.microsoft.com/office/powerpoint/2010/main">
    <mc:Choice Requires="p14">
      <p:transition spd="slow" p14:dur="2000" advTm="12096"/>
    </mc:Choice>
    <mc:Fallback xmlns="">
      <p:transition spd="slow" advTm="12096"/>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cost of university</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71333"/>
          <a:stretch/>
        </p:blipFill>
        <p:spPr>
          <a:xfrm>
            <a:off x="0" y="0"/>
            <a:ext cx="12192000" cy="14859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40" y="5467826"/>
            <a:ext cx="10058400" cy="1346730"/>
          </a:xfrm>
          <a:prstGeom prst="rect">
            <a:avLst/>
          </a:prstGeom>
        </p:spPr>
      </p:pic>
      <p:sp>
        <p:nvSpPr>
          <p:cNvPr id="10" name="TextBox 9"/>
          <p:cNvSpPr txBox="1"/>
          <p:nvPr/>
        </p:nvSpPr>
        <p:spPr>
          <a:xfrm>
            <a:off x="3881483" y="5226686"/>
            <a:ext cx="4911537" cy="369332"/>
          </a:xfrm>
          <a:prstGeom prst="rect">
            <a:avLst/>
          </a:prstGeom>
          <a:noFill/>
        </p:spPr>
        <p:txBody>
          <a:bodyPr wrap="none" rtlCol="0">
            <a:spAutoFit/>
          </a:bodyPr>
          <a:lstStyle/>
          <a:p>
            <a:r>
              <a:rPr lang="en-GB" dirty="0"/>
              <a:t>Tuition fees first introduced in the England in 1998</a:t>
            </a:r>
          </a:p>
        </p:txBody>
      </p:sp>
    </p:spTree>
    <p:extLst>
      <p:ext uri="{BB962C8B-B14F-4D97-AF65-F5344CB8AC3E}">
        <p14:creationId xmlns:p14="http://schemas.microsoft.com/office/powerpoint/2010/main" val="3043526129"/>
      </p:ext>
    </p:extLst>
  </p:cSld>
  <p:clrMapOvr>
    <a:masterClrMapping/>
  </p:clrMapOvr>
  <mc:AlternateContent xmlns:mc="http://schemas.openxmlformats.org/markup-compatibility/2006" xmlns:p14="http://schemas.microsoft.com/office/powerpoint/2010/main">
    <mc:Choice Requires="p14">
      <p:transition spd="slow" p14:dur="2000" advTm="7939"/>
    </mc:Choice>
    <mc:Fallback xmlns="">
      <p:transition spd="slow" advTm="7939"/>
    </mc:Fallback>
  </mc:AlternateContent>
  <p:extLst>
    <p:ext uri="{E180D4A7-C9FB-4DFB-919C-405C955672EB}">
      <p14:showEvtLst xmlns:p14="http://schemas.microsoft.com/office/powerpoint/2010/main">
        <p14:playEvt time="1" objId="5"/>
        <p14:stopEvt time="6853" objId="5"/>
      </p14:showEvt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cost of university</a:t>
            </a:r>
          </a:p>
        </p:txBody>
      </p:sp>
      <p:sp>
        <p:nvSpPr>
          <p:cNvPr id="3" name="Subtitle 2"/>
          <p:cNvSpPr>
            <a:spLocks noGrp="1"/>
          </p:cNvSpPr>
          <p:nvPr>
            <p:ph type="subTitle" idx="1"/>
          </p:nvPr>
        </p:nvSpPr>
        <p:spPr/>
        <p:txBody>
          <a:bodyPr>
            <a:normAutofit/>
          </a:bodyPr>
          <a:lstStyle/>
          <a:p>
            <a:r>
              <a:rPr lang="en-GB" sz="3600" dirty="0"/>
              <a:t>How much will you repay?</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71333"/>
          <a:stretch/>
        </p:blipFill>
        <p:spPr>
          <a:xfrm>
            <a:off x="0" y="0"/>
            <a:ext cx="12192000" cy="14859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40" y="5467826"/>
            <a:ext cx="10058400" cy="1346730"/>
          </a:xfrm>
          <a:prstGeom prst="rect">
            <a:avLst/>
          </a:prstGeom>
        </p:spPr>
      </p:pic>
      <p:sp>
        <p:nvSpPr>
          <p:cNvPr id="9" name="Oval 8"/>
          <p:cNvSpPr/>
          <p:nvPr/>
        </p:nvSpPr>
        <p:spPr>
          <a:xfrm rot="20612570">
            <a:off x="-30360" y="998263"/>
            <a:ext cx="3741565" cy="1743178"/>
          </a:xfrm>
          <a:prstGeom prst="ellipse">
            <a:avLst/>
          </a:prstGeom>
          <a:solidFill>
            <a:srgbClr val="3A3F45"/>
          </a:solidFill>
          <a:ln w="31750">
            <a:solidFill>
              <a:srgbClr val="F3D4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NOTE the information was correct Oct 2022.</a:t>
            </a:r>
          </a:p>
          <a:p>
            <a:pPr algn="ctr"/>
            <a:r>
              <a:rPr lang="en-GB" dirty="0"/>
              <a:t>Check </a:t>
            </a:r>
            <a:r>
              <a:rPr lang="en-GB" dirty="0">
                <a:hlinkClick r:id="rId4"/>
              </a:rPr>
              <a:t>www.gov.uk</a:t>
            </a:r>
            <a:r>
              <a:rPr lang="en-GB" dirty="0"/>
              <a:t> for the latest info.</a:t>
            </a:r>
          </a:p>
        </p:txBody>
      </p:sp>
      <p:sp>
        <p:nvSpPr>
          <p:cNvPr id="10" name="TextBox 9"/>
          <p:cNvSpPr txBox="1"/>
          <p:nvPr/>
        </p:nvSpPr>
        <p:spPr>
          <a:xfrm>
            <a:off x="3881483" y="5226686"/>
            <a:ext cx="4911537" cy="369332"/>
          </a:xfrm>
          <a:prstGeom prst="rect">
            <a:avLst/>
          </a:prstGeom>
          <a:noFill/>
        </p:spPr>
        <p:txBody>
          <a:bodyPr wrap="none" rtlCol="0">
            <a:spAutoFit/>
          </a:bodyPr>
          <a:lstStyle/>
          <a:p>
            <a:r>
              <a:rPr lang="en-GB" dirty="0"/>
              <a:t>Tuition fees first introduced in the England in 1998</a:t>
            </a:r>
          </a:p>
        </p:txBody>
      </p:sp>
    </p:spTree>
    <p:extLst>
      <p:ext uri="{BB962C8B-B14F-4D97-AF65-F5344CB8AC3E}">
        <p14:creationId xmlns:p14="http://schemas.microsoft.com/office/powerpoint/2010/main" val="1507373121"/>
      </p:ext>
    </p:extLst>
  </p:cSld>
  <p:clrMapOvr>
    <a:masterClrMapping/>
  </p:clrMapOvr>
  <mc:AlternateContent xmlns:mc="http://schemas.openxmlformats.org/markup-compatibility/2006" xmlns:p14="http://schemas.microsoft.com/office/powerpoint/2010/main">
    <mc:Choice Requires="p14">
      <p:transition spd="slow" p14:dur="2000" advTm="38039"/>
    </mc:Choice>
    <mc:Fallback xmlns="">
      <p:transition spd="slow" advTm="38039"/>
    </mc:Fallback>
  </mc:AlternateContent>
  <p:extLst>
    <p:ext uri="{E180D4A7-C9FB-4DFB-919C-405C955672EB}">
      <p14:showEvtLst xmlns:p14="http://schemas.microsoft.com/office/powerpoint/2010/main">
        <p14:playEvt time="0" objId="6"/>
        <p14:stopEvt time="37306" objId="6"/>
      </p14:showEvtLst>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8229"/>
            <a:ext cx="10515600" cy="1325563"/>
          </a:xfrm>
        </p:spPr>
        <p:txBody>
          <a:bodyPr/>
          <a:lstStyle/>
          <a:p>
            <a:r>
              <a:rPr lang="en-GB" b="1" dirty="0">
                <a:solidFill>
                  <a:schemeClr val="bg1"/>
                </a:solidFill>
                <a:latin typeface="Adobe Fan Heiti Std B" panose="020B0700000000000000" pitchFamily="34" charset="-128"/>
                <a:ea typeface="Adobe Fan Heiti Std B" panose="020B0700000000000000" pitchFamily="34" charset="-128"/>
              </a:rPr>
              <a:t>The Cost of University PLAN 2</a:t>
            </a:r>
          </a:p>
        </p:txBody>
      </p:sp>
      <p:sp>
        <p:nvSpPr>
          <p:cNvPr id="3" name="Content Placeholder 2"/>
          <p:cNvSpPr>
            <a:spLocks noGrp="1"/>
          </p:cNvSpPr>
          <p:nvPr>
            <p:ph idx="1"/>
          </p:nvPr>
        </p:nvSpPr>
        <p:spPr>
          <a:xfrm>
            <a:off x="838200" y="2020624"/>
            <a:ext cx="10515600" cy="3776663"/>
          </a:xfrm>
        </p:spPr>
        <p:txBody>
          <a:bodyPr>
            <a:normAutofit lnSpcReduction="10000"/>
          </a:bodyPr>
          <a:lstStyle/>
          <a:p>
            <a:pPr marL="0" indent="0">
              <a:buNone/>
            </a:pPr>
            <a:r>
              <a:rPr lang="en-GB" b="1" dirty="0"/>
              <a:t>KEY POINTS</a:t>
            </a:r>
          </a:p>
          <a:p>
            <a:pPr>
              <a:spcBef>
                <a:spcPts val="1800"/>
              </a:spcBef>
            </a:pPr>
            <a:r>
              <a:rPr lang="en-GB" sz="3200" dirty="0"/>
              <a:t>Amounts you repay change on 6 April every year. </a:t>
            </a:r>
          </a:p>
          <a:p>
            <a:pPr>
              <a:spcBef>
                <a:spcPts val="1800"/>
              </a:spcBef>
            </a:pPr>
            <a:r>
              <a:rPr lang="en-GB" sz="3200" dirty="0"/>
              <a:t>You stop paying if your income drops below the threshold</a:t>
            </a:r>
          </a:p>
          <a:p>
            <a:pPr>
              <a:spcBef>
                <a:spcPts val="1800"/>
              </a:spcBef>
            </a:pPr>
            <a:r>
              <a:rPr lang="en-GB" sz="3200" dirty="0"/>
              <a:t>The earliest you start repaying is when your income is over £524 a week or £2,274 a month (£27,295 per </a:t>
            </a:r>
            <a:r>
              <a:rPr lang="en-GB" sz="3200" dirty="0" err="1"/>
              <a:t>ann</a:t>
            </a:r>
            <a:r>
              <a:rPr lang="en-GB" sz="3200" dirty="0"/>
              <a:t>) (before tax and other deductions) -- first April after you leave your course</a:t>
            </a:r>
          </a:p>
          <a:p>
            <a:endParaRPr lang="en-GB" dirty="0"/>
          </a:p>
        </p:txBody>
      </p:sp>
      <p:sp>
        <p:nvSpPr>
          <p:cNvPr id="4" name="Title 1"/>
          <p:cNvSpPr txBox="1">
            <a:spLocks/>
          </p:cNvSpPr>
          <p:nvPr/>
        </p:nvSpPr>
        <p:spPr>
          <a:xfrm>
            <a:off x="3414375" y="1722988"/>
            <a:ext cx="8229600" cy="458115"/>
          </a:xfrm>
          <a:prstGeom prst="rect">
            <a:avLst/>
          </a:prstGeom>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t>Check gov.uk for the latest information</a:t>
            </a:r>
          </a:p>
        </p:txBody>
      </p:sp>
    </p:spTree>
    <p:extLst>
      <p:ext uri="{BB962C8B-B14F-4D97-AF65-F5344CB8AC3E}">
        <p14:creationId xmlns:p14="http://schemas.microsoft.com/office/powerpoint/2010/main" val="4418964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42023">
        <p15:prstTrans prst="fallOver"/>
      </p:transition>
    </mc:Choice>
    <mc:Fallback xmlns="">
      <p:transition spd="slow" advTm="42023">
        <p:fade/>
      </p:transition>
    </mc:Fallback>
  </mc:AlternateContent>
  <p:extLst>
    <p:ext uri="{E180D4A7-C9FB-4DFB-919C-405C955672EB}">
      <p14:showEvtLst xmlns:p14="http://schemas.microsoft.com/office/powerpoint/2010/main">
        <p14:playEvt time="1" objId="5"/>
        <p14:stopEvt time="41057" objId="5"/>
      </p14:showEvt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20140" y="1340773"/>
            <a:ext cx="9761220" cy="4462760"/>
          </a:xfrm>
          <a:prstGeom prst="rect">
            <a:avLst/>
          </a:prstGeom>
        </p:spPr>
        <p:txBody>
          <a:bodyPr wrap="square">
            <a:spAutoFit/>
          </a:bodyPr>
          <a:lstStyle/>
          <a:p>
            <a:r>
              <a:rPr lang="en-GB" sz="3600" b="1" dirty="0"/>
              <a:t>You need to pay back:</a:t>
            </a:r>
          </a:p>
          <a:p>
            <a:endParaRPr lang="en-GB" sz="2400" dirty="0"/>
          </a:p>
          <a:p>
            <a:pPr marL="342900" indent="-342900">
              <a:buFont typeface="Arial" panose="020B0604020202020204" pitchFamily="34" charset="0"/>
              <a:buChar char="•"/>
            </a:pPr>
            <a:r>
              <a:rPr lang="en-GB" sz="2800" dirty="0"/>
              <a:t>Tuition Fee Loans </a:t>
            </a:r>
          </a:p>
          <a:p>
            <a:pPr marL="342900" indent="-342900">
              <a:buFont typeface="Arial" panose="020B0604020202020204" pitchFamily="34" charset="0"/>
              <a:buChar char="•"/>
            </a:pPr>
            <a:r>
              <a:rPr lang="en-GB" sz="2800" dirty="0"/>
              <a:t>Maintenance Loans </a:t>
            </a:r>
          </a:p>
          <a:p>
            <a:endParaRPr lang="en-GB" sz="2800" dirty="0"/>
          </a:p>
          <a:p>
            <a:r>
              <a:rPr lang="en-GB" sz="2800" dirty="0"/>
              <a:t>You do not need to pay back other student finance, for example grants and bursaries, unless you’ve been paid too much.</a:t>
            </a:r>
          </a:p>
          <a:p>
            <a:endParaRPr lang="en-GB" sz="2800" dirty="0"/>
          </a:p>
          <a:p>
            <a:r>
              <a:rPr lang="en-GB" sz="2800" b="1" dirty="0"/>
              <a:t>You still have to repay your student loan if you leave your course early.</a:t>
            </a:r>
          </a:p>
        </p:txBody>
      </p:sp>
    </p:spTree>
    <p:extLst>
      <p:ext uri="{BB962C8B-B14F-4D97-AF65-F5344CB8AC3E}">
        <p14:creationId xmlns:p14="http://schemas.microsoft.com/office/powerpoint/2010/main" val="1752136629"/>
      </p:ext>
    </p:extLst>
  </p:cSld>
  <p:clrMapOvr>
    <a:masterClrMapping/>
  </p:clrMapOvr>
  <mc:AlternateContent xmlns:mc="http://schemas.openxmlformats.org/markup-compatibility/2006" xmlns:p14="http://schemas.microsoft.com/office/powerpoint/2010/main">
    <mc:Choice Requires="p14">
      <p:transition spd="slow" p14:dur="2000" advTm="43080"/>
    </mc:Choice>
    <mc:Fallback xmlns="">
      <p:transition spd="slow" advTm="43080"/>
    </mc:Fallback>
  </mc:AlternateContent>
  <p:extLst>
    <p:ext uri="{E180D4A7-C9FB-4DFB-919C-405C955672EB}">
      <p14:showEvtLst xmlns:p14="http://schemas.microsoft.com/office/powerpoint/2010/main">
        <p14:playEvt time="0" objId="2"/>
        <p14:stopEvt time="42069" objId="2"/>
      </p14:showEvtLst>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53845"/>
            <a:ext cx="10515600" cy="1325563"/>
          </a:xfrm>
        </p:spPr>
        <p:txBody>
          <a:bodyPr/>
          <a:lstStyle/>
          <a:p>
            <a:r>
              <a:rPr lang="en-GB" dirty="0"/>
              <a:t>When you do NOT pay</a:t>
            </a:r>
          </a:p>
        </p:txBody>
      </p:sp>
      <p:sp>
        <p:nvSpPr>
          <p:cNvPr id="3" name="Rectangle 2"/>
          <p:cNvSpPr/>
          <p:nvPr/>
        </p:nvSpPr>
        <p:spPr>
          <a:xfrm>
            <a:off x="2217420" y="2879408"/>
            <a:ext cx="7040880" cy="3539430"/>
          </a:xfrm>
          <a:prstGeom prst="rect">
            <a:avLst/>
          </a:prstGeom>
        </p:spPr>
        <p:txBody>
          <a:bodyPr wrap="square">
            <a:spAutoFit/>
          </a:bodyPr>
          <a:lstStyle/>
          <a:p>
            <a:r>
              <a:rPr lang="en-US" sz="2800" dirty="0"/>
              <a:t>If you earn less than £27,295* </a:t>
            </a:r>
          </a:p>
          <a:p>
            <a:r>
              <a:rPr lang="en-US" sz="2800" dirty="0"/>
              <a:t>=£524 week or =£2274</a:t>
            </a:r>
          </a:p>
          <a:p>
            <a:endParaRPr lang="en-US" sz="2800" dirty="0"/>
          </a:p>
          <a:p>
            <a:endParaRPr lang="en-US" sz="2800" dirty="0"/>
          </a:p>
          <a:p>
            <a:r>
              <a:rPr lang="en-US" sz="2800" dirty="0"/>
              <a:t>A comparison is  the National Minimum Wage is </a:t>
            </a:r>
          </a:p>
          <a:p>
            <a:r>
              <a:rPr lang="en-US" sz="2800" dirty="0"/>
              <a:t>£9.50 week x 37 hr = £351.50</a:t>
            </a:r>
          </a:p>
          <a:p>
            <a:r>
              <a:rPr lang="en-US" sz="2800" dirty="0"/>
              <a:t>or £</a:t>
            </a:r>
            <a:r>
              <a:rPr lang="en-GB" sz="2800" dirty="0"/>
              <a:t>18,278</a:t>
            </a:r>
            <a:r>
              <a:rPr lang="en-US" sz="2800" dirty="0"/>
              <a:t> per annum</a:t>
            </a:r>
          </a:p>
        </p:txBody>
      </p:sp>
    </p:spTree>
    <p:extLst>
      <p:ext uri="{BB962C8B-B14F-4D97-AF65-F5344CB8AC3E}">
        <p14:creationId xmlns:p14="http://schemas.microsoft.com/office/powerpoint/2010/main" val="1756966288"/>
      </p:ext>
    </p:extLst>
  </p:cSld>
  <p:clrMapOvr>
    <a:masterClrMapping/>
  </p:clrMapOvr>
  <mc:AlternateContent xmlns:mc="http://schemas.openxmlformats.org/markup-compatibility/2006" xmlns:p14="http://schemas.microsoft.com/office/powerpoint/2010/main">
    <mc:Choice Requires="p14">
      <p:transition spd="slow" p14:dur="2000" advTm="40743"/>
    </mc:Choice>
    <mc:Fallback xmlns="">
      <p:transition spd="slow" advTm="40743"/>
    </mc:Fallback>
  </mc:AlternateContent>
  <p:extLst>
    <p:ext uri="{E180D4A7-C9FB-4DFB-919C-405C955672EB}">
      <p14:showEvtLst xmlns:p14="http://schemas.microsoft.com/office/powerpoint/2010/main">
        <p14:playEvt time="0" objId="5"/>
        <p14:stopEvt time="39504" objId="5"/>
      </p14:showEvtLst>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5"/>
          <p:cNvSpPr txBox="1">
            <a:spLocks/>
          </p:cNvSpPr>
          <p:nvPr/>
        </p:nvSpPr>
        <p:spPr>
          <a:xfrm>
            <a:off x="1066184" y="1614511"/>
            <a:ext cx="4008736" cy="397033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t>Income 		£600</a:t>
            </a:r>
          </a:p>
          <a:p>
            <a:r>
              <a:rPr lang="en-US" sz="2400" b="1" dirty="0"/>
              <a:t>Minus THRESHOLD	£524</a:t>
            </a:r>
          </a:p>
          <a:p>
            <a:r>
              <a:rPr lang="en-US" sz="2400" b="1" dirty="0"/>
              <a:t>Difference		£76</a:t>
            </a:r>
          </a:p>
          <a:p>
            <a:pPr marL="0" indent="0">
              <a:buFont typeface="Arial" panose="020B0604020202020204" pitchFamily="34" charset="0"/>
              <a:buNone/>
            </a:pPr>
            <a:endParaRPr lang="en-US" sz="2400" b="1" dirty="0"/>
          </a:p>
          <a:p>
            <a:pPr marL="0" indent="0">
              <a:buFont typeface="Arial" panose="020B0604020202020204" pitchFamily="34" charset="0"/>
              <a:buNone/>
            </a:pPr>
            <a:r>
              <a:rPr lang="en-US" sz="2400" b="1" dirty="0"/>
              <a:t>You pay 9% of £76 =	£ 6</a:t>
            </a:r>
          </a:p>
          <a:p>
            <a:pPr marL="0" indent="0">
              <a:buFont typeface="Arial" panose="020B0604020202020204" pitchFamily="34" charset="0"/>
              <a:buNone/>
            </a:pPr>
            <a:endParaRPr lang="en-US" sz="2400" b="1" dirty="0"/>
          </a:p>
          <a:p>
            <a:pPr marL="0" indent="0">
              <a:buFont typeface="Arial" panose="020B0604020202020204" pitchFamily="34" charset="0"/>
              <a:buNone/>
            </a:pPr>
            <a:r>
              <a:rPr lang="en-US" sz="2400" b="1" dirty="0"/>
              <a:t>Your wage	 	£600</a:t>
            </a:r>
          </a:p>
          <a:p>
            <a:pPr marL="0" indent="0">
              <a:buFont typeface="Arial" panose="020B0604020202020204" pitchFamily="34" charset="0"/>
              <a:buNone/>
            </a:pPr>
            <a:r>
              <a:rPr lang="en-US" sz="2400" b="1" dirty="0"/>
              <a:t>	minus		£ 6</a:t>
            </a:r>
          </a:p>
          <a:p>
            <a:pPr marL="0" indent="0">
              <a:buFont typeface="Arial" panose="020B0604020202020204" pitchFamily="34" charset="0"/>
              <a:buNone/>
            </a:pPr>
            <a:r>
              <a:rPr lang="en-US" sz="2400" b="1" dirty="0"/>
              <a:t>YOU HAVE 		£594</a:t>
            </a:r>
          </a:p>
        </p:txBody>
      </p:sp>
      <p:sp>
        <p:nvSpPr>
          <p:cNvPr id="6" name="Title 3"/>
          <p:cNvSpPr txBox="1">
            <a:spLocks/>
          </p:cNvSpPr>
          <p:nvPr/>
        </p:nvSpPr>
        <p:spPr>
          <a:xfrm>
            <a:off x="540405" y="682140"/>
            <a:ext cx="8229600" cy="532180"/>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b="1" dirty="0">
                <a:solidFill>
                  <a:schemeClr val="bg1"/>
                </a:solidFill>
                <a:latin typeface="Adobe Gothic Std B" panose="020B0800000000000000" pitchFamily="34" charset="-128"/>
                <a:ea typeface="Adobe Gothic Std B" panose="020B0800000000000000" pitchFamily="34" charset="-128"/>
              </a:rPr>
              <a:t>Example 1 PAID WEEKLY</a:t>
            </a:r>
          </a:p>
        </p:txBody>
      </p:sp>
      <p:sp>
        <p:nvSpPr>
          <p:cNvPr id="8" name="Text Placeholder 6"/>
          <p:cNvSpPr txBox="1">
            <a:spLocks/>
          </p:cNvSpPr>
          <p:nvPr/>
        </p:nvSpPr>
        <p:spPr>
          <a:xfrm>
            <a:off x="6397010" y="1910021"/>
            <a:ext cx="4041775" cy="6397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NOTE</a:t>
            </a:r>
          </a:p>
        </p:txBody>
      </p:sp>
      <p:sp>
        <p:nvSpPr>
          <p:cNvPr id="9" name="Content Placeholder 7"/>
          <p:cNvSpPr txBox="1">
            <a:spLocks/>
          </p:cNvSpPr>
          <p:nvPr/>
        </p:nvSpPr>
        <p:spPr>
          <a:xfrm>
            <a:off x="6749117" y="2549783"/>
            <a:ext cx="4041775" cy="30350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You still have TAX and National Insurance to pay</a:t>
            </a:r>
          </a:p>
        </p:txBody>
      </p:sp>
    </p:spTree>
    <p:extLst>
      <p:ext uri="{BB962C8B-B14F-4D97-AF65-F5344CB8AC3E}">
        <p14:creationId xmlns:p14="http://schemas.microsoft.com/office/powerpoint/2010/main" val="3176185935"/>
      </p:ext>
    </p:extLst>
  </p:cSld>
  <p:clrMapOvr>
    <a:masterClrMapping/>
  </p:clrMapOvr>
  <mc:AlternateContent xmlns:mc="http://schemas.openxmlformats.org/markup-compatibility/2006" xmlns:p14="http://schemas.microsoft.com/office/powerpoint/2010/main">
    <mc:Choice Requires="p14">
      <p:transition spd="slow" p14:dur="2000" advTm="50040"/>
    </mc:Choice>
    <mc:Fallback xmlns="">
      <p:transition spd="slow" advTm="50040"/>
    </mc:Fallback>
  </mc:AlternateContent>
  <p:extLst>
    <p:ext uri="{E180D4A7-C9FB-4DFB-919C-405C955672EB}">
      <p14:showEvtLst xmlns:p14="http://schemas.microsoft.com/office/powerpoint/2010/main">
        <p14:playEvt time="0" objId="2"/>
        <p14:stopEvt time="49243" objId="2"/>
      </p14:showEvtLst>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423243" y="798270"/>
            <a:ext cx="8229600" cy="532180"/>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b="1" dirty="0">
                <a:solidFill>
                  <a:schemeClr val="bg1"/>
                </a:solidFill>
                <a:latin typeface="Adobe Gothic Std B" panose="020B0800000000000000" pitchFamily="34" charset="-128"/>
                <a:ea typeface="Adobe Gothic Std B" panose="020B0800000000000000" pitchFamily="34" charset="-128"/>
              </a:rPr>
              <a:t>Example 2 PAID MONTHLY</a:t>
            </a:r>
          </a:p>
        </p:txBody>
      </p:sp>
      <p:sp>
        <p:nvSpPr>
          <p:cNvPr id="6" name="Content Placeholder 5"/>
          <p:cNvSpPr txBox="1">
            <a:spLocks/>
          </p:cNvSpPr>
          <p:nvPr/>
        </p:nvSpPr>
        <p:spPr>
          <a:xfrm>
            <a:off x="2723862" y="1661084"/>
            <a:ext cx="3970331" cy="3970330"/>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Income 		£2400</a:t>
            </a:r>
          </a:p>
          <a:p>
            <a:r>
              <a:rPr lang="en-US" b="1" dirty="0"/>
              <a:t>Minus THRESHOLD	£2274</a:t>
            </a:r>
          </a:p>
          <a:p>
            <a:r>
              <a:rPr lang="en-US" b="1" dirty="0"/>
              <a:t>Difference		£126</a:t>
            </a:r>
          </a:p>
          <a:p>
            <a:pPr marL="0" indent="0">
              <a:buFont typeface="Arial" panose="020B0604020202020204" pitchFamily="34" charset="0"/>
              <a:buNone/>
            </a:pPr>
            <a:endParaRPr lang="en-US" b="1" dirty="0"/>
          </a:p>
          <a:p>
            <a:pPr marL="0" indent="0">
              <a:buFont typeface="Arial" panose="020B0604020202020204" pitchFamily="34" charset="0"/>
              <a:buNone/>
            </a:pPr>
            <a:r>
              <a:rPr lang="en-US" b="1" dirty="0"/>
              <a:t>You pay 9% of £126 =	£ 11</a:t>
            </a:r>
          </a:p>
          <a:p>
            <a:pPr marL="0" indent="0">
              <a:buFont typeface="Arial" panose="020B0604020202020204" pitchFamily="34" charset="0"/>
              <a:buNone/>
            </a:pPr>
            <a:endParaRPr lang="en-US" b="1" dirty="0"/>
          </a:p>
          <a:p>
            <a:pPr marL="0" indent="0">
              <a:buFont typeface="Arial" panose="020B0604020202020204" pitchFamily="34" charset="0"/>
              <a:buNone/>
            </a:pPr>
            <a:r>
              <a:rPr lang="en-US" b="1" dirty="0"/>
              <a:t>Your wage	 	£2400</a:t>
            </a:r>
          </a:p>
          <a:p>
            <a:pPr marL="0" indent="0">
              <a:buFont typeface="Arial" panose="020B0604020202020204" pitchFamily="34" charset="0"/>
              <a:buNone/>
            </a:pPr>
            <a:r>
              <a:rPr lang="en-US" b="1" dirty="0"/>
              <a:t>	minus		£    11</a:t>
            </a:r>
          </a:p>
          <a:p>
            <a:pPr marL="0" indent="0">
              <a:buFont typeface="Arial" panose="020B0604020202020204" pitchFamily="34" charset="0"/>
              <a:buNone/>
            </a:pPr>
            <a:r>
              <a:rPr lang="en-US" b="1" dirty="0"/>
              <a:t>YOU HAVE 		£2389</a:t>
            </a:r>
          </a:p>
        </p:txBody>
      </p:sp>
      <p:sp>
        <p:nvSpPr>
          <p:cNvPr id="7" name="Text Placeholder 6"/>
          <p:cNvSpPr txBox="1">
            <a:spLocks/>
          </p:cNvSpPr>
          <p:nvPr/>
        </p:nvSpPr>
        <p:spPr>
          <a:xfrm>
            <a:off x="7629863" y="1596540"/>
            <a:ext cx="4041775" cy="6397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NOTE</a:t>
            </a:r>
          </a:p>
        </p:txBody>
      </p:sp>
      <p:sp>
        <p:nvSpPr>
          <p:cNvPr id="8" name="Content Placeholder 7"/>
          <p:cNvSpPr txBox="1">
            <a:spLocks/>
          </p:cNvSpPr>
          <p:nvPr/>
        </p:nvSpPr>
        <p:spPr>
          <a:xfrm>
            <a:off x="7631450" y="2128720"/>
            <a:ext cx="4041775" cy="30350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You still have TAX and National Insurance to pay</a:t>
            </a:r>
          </a:p>
        </p:txBody>
      </p:sp>
    </p:spTree>
    <p:extLst>
      <p:ext uri="{BB962C8B-B14F-4D97-AF65-F5344CB8AC3E}">
        <p14:creationId xmlns:p14="http://schemas.microsoft.com/office/powerpoint/2010/main" val="1850116994"/>
      </p:ext>
    </p:extLst>
  </p:cSld>
  <p:clrMapOvr>
    <a:masterClrMapping/>
  </p:clrMapOvr>
  <mc:AlternateContent xmlns:mc="http://schemas.openxmlformats.org/markup-compatibility/2006" xmlns:p14="http://schemas.microsoft.com/office/powerpoint/2010/main">
    <mc:Choice Requires="p14">
      <p:transition spd="slow" p14:dur="2000" advTm="44023"/>
    </mc:Choice>
    <mc:Fallback xmlns="">
      <p:transition spd="slow" advTm="44023"/>
    </mc:Fallback>
  </mc:AlternateContent>
  <p:extLst>
    <p:ext uri="{E180D4A7-C9FB-4DFB-919C-405C955672EB}">
      <p14:showEvtLst xmlns:p14="http://schemas.microsoft.com/office/powerpoint/2010/main">
        <p14:playEvt time="0" objId="2"/>
        <p14:stopEvt time="42504" objId="2"/>
      </p14:showEvtLst>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2097" y="2054655"/>
            <a:ext cx="10482183" cy="2862322"/>
          </a:xfrm>
          <a:prstGeom prst="rect">
            <a:avLst/>
          </a:prstGeom>
        </p:spPr>
        <p:txBody>
          <a:bodyPr wrap="square">
            <a:spAutoFit/>
          </a:bodyPr>
          <a:lstStyle/>
          <a:p>
            <a:r>
              <a:rPr lang="en-GB" sz="3600" b="1" dirty="0"/>
              <a:t>Your repayments will be taken out of your salary at the same time as tax and National Insurance if you’re an employee. Your payslips will show how much has been deducted.</a:t>
            </a:r>
          </a:p>
          <a:p>
            <a:r>
              <a:rPr lang="en-GB" sz="3600" b="1" i="1" dirty="0"/>
              <a:t>NB keep your payslips</a:t>
            </a:r>
          </a:p>
        </p:txBody>
      </p:sp>
    </p:spTree>
    <p:extLst>
      <p:ext uri="{BB962C8B-B14F-4D97-AF65-F5344CB8AC3E}">
        <p14:creationId xmlns:p14="http://schemas.microsoft.com/office/powerpoint/2010/main" val="1922937642"/>
      </p:ext>
    </p:extLst>
  </p:cSld>
  <p:clrMapOvr>
    <a:masterClrMapping/>
  </p:clrMapOvr>
  <mc:AlternateContent xmlns:mc="http://schemas.openxmlformats.org/markup-compatibility/2006" xmlns:p14="http://schemas.microsoft.com/office/powerpoint/2010/main">
    <mc:Choice Requires="p14">
      <p:transition spd="slow" p14:dur="2000" advTm="25176"/>
    </mc:Choice>
    <mc:Fallback xmlns="">
      <p:transition spd="slow" advTm="25176"/>
    </mc:Fallback>
  </mc:AlternateContent>
  <p:extLst>
    <p:ext uri="{E180D4A7-C9FB-4DFB-919C-405C955672EB}">
      <p14:showEvtLst xmlns:p14="http://schemas.microsoft.com/office/powerpoint/2010/main">
        <p14:playEvt time="0" objId="2"/>
        <p14:stopEvt time="23041" objId="2"/>
      </p14:showEvtLst>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577</TotalTime>
  <Words>800</Words>
  <Application>Microsoft Office PowerPoint</Application>
  <PresentationFormat>Widescreen</PresentationFormat>
  <Paragraphs>105</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Adobe Fan Heiti Std B</vt:lpstr>
      <vt:lpstr>Adobe Gothic Std B</vt:lpstr>
      <vt:lpstr>Arial</vt:lpstr>
      <vt:lpstr>Calibri</vt:lpstr>
      <vt:lpstr>Calibri Light</vt:lpstr>
      <vt:lpstr>Office Theme</vt:lpstr>
      <vt:lpstr>The cost of university</vt:lpstr>
      <vt:lpstr>The cost of university</vt:lpstr>
      <vt:lpstr>The cost of university</vt:lpstr>
      <vt:lpstr>The Cost of University PLAN 2</vt:lpstr>
      <vt:lpstr>PowerPoint Presentation</vt:lpstr>
      <vt:lpstr>When you do NOT pay</vt:lpstr>
      <vt:lpstr>PowerPoint Presentation</vt:lpstr>
      <vt:lpstr>PowerPoint Presentation</vt:lpstr>
      <vt:lpstr>PowerPoint Presentation</vt:lpstr>
      <vt:lpstr>Value for money</vt:lpstr>
      <vt:lpstr>PowerPoint Presentation</vt:lpstr>
      <vt:lpstr>Factors when choosing the best value courses</vt:lpstr>
      <vt:lpstr>Other jobs with this degree</vt:lpstr>
      <vt:lpstr>Alternatives to university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Glyn Ellis</dc:creator>
  <cp:lastModifiedBy>Glyn Ellis</cp:lastModifiedBy>
  <cp:revision>64</cp:revision>
  <dcterms:created xsi:type="dcterms:W3CDTF">2020-09-30T11:34:52Z</dcterms:created>
  <dcterms:modified xsi:type="dcterms:W3CDTF">2022-11-03T16:22:54Z</dcterms:modified>
</cp:coreProperties>
</file>